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Open Sans" pitchFamily="34" charset="0"/>
      <p:bold r:id="rId17"/>
    </p:embeddedFont>
    <p:embeddedFont>
      <p:font typeface="Open Sans" pitchFamily="34" charset="-122"/>
      <p:bold r:id="rId18"/>
    </p:embeddedFont>
    <p:embeddedFont>
      <p:font typeface="Open Sans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8.svg"/><Relationship Id="rId7" Type="http://schemas.openxmlformats.org/officeDocument/2006/relationships/image" Target="../media/image27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Pneumonia Detection from Chest X-rays Using Python, HTML, CSS &amp; JavaScript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deep learning and web technologies to revolutionise early diagnosis and save lives through automated medical image analysis.</a:t>
            </a:r>
            <a:endParaRPr lang="en-US" sz="1750" dirty="0"/>
          </a:p>
        </p:txBody>
      </p:sp>
      <p:sp useBgFill="1">
        <p:nvSpPr>
          <p:cNvPr id="5" name="Rectangles 4"/>
          <p:cNvSpPr/>
          <p:nvPr/>
        </p:nvSpPr>
        <p:spPr>
          <a:xfrm>
            <a:off x="12712065" y="7743825"/>
            <a:ext cx="1911350" cy="48577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918" y="738307"/>
            <a:ext cx="4972645" cy="6079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 &amp; Impact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972741" y="1954173"/>
            <a:ext cx="12976741" cy="622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"AI-driven pneumonia detection represents a transformative leap in accessible healthcare, with the potential to save countless lives through early, accurate diagnosis."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0918" y="1735336"/>
            <a:ext cx="22860" cy="1060133"/>
          </a:xfrm>
          <a:prstGeom prst="rect">
            <a:avLst/>
          </a:prstGeom>
          <a:solidFill>
            <a:srgbClr val="FFAD94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0918" y="3014305"/>
            <a:ext cx="486370" cy="4863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0918" y="3743801"/>
            <a:ext cx="2867739" cy="303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Life-Saving Technology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0918" y="4164449"/>
            <a:ext cx="4260771" cy="933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detection enables timely intervention and significantly improves patient survival rates across all demographics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4815" y="3014305"/>
            <a:ext cx="486370" cy="4863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84815" y="3743801"/>
            <a:ext cx="2589252" cy="303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Accessible Healthcare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184815" y="4164449"/>
            <a:ext cx="4260771" cy="933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Combining Python deep learning with web technologies creates tools accessible to healthcare facilities worldwide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8711" y="3014305"/>
            <a:ext cx="486370" cy="4863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8711" y="3743801"/>
            <a:ext cx="2431971" cy="303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Scalable Solution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9688711" y="4164449"/>
            <a:ext cx="4260771" cy="933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demonstrates a production-ready, accurate, and user-friendly system deployable at any scale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80918" y="5414191"/>
            <a:ext cx="13268563" cy="31909"/>
          </a:xfrm>
          <a:prstGeom prst="rect">
            <a:avLst/>
          </a:prstGeom>
          <a:solidFill>
            <a:srgbClr val="403C4E">
              <a:alpha val="50000"/>
            </a:srgbClr>
          </a:solidFill>
        </p:spPr>
      </p:sp>
      <p:sp>
        <p:nvSpPr>
          <p:cNvPr id="15" name="Text 10"/>
          <p:cNvSpPr/>
          <p:nvPr/>
        </p:nvSpPr>
        <p:spPr>
          <a:xfrm>
            <a:off x="680918" y="5737860"/>
            <a:ext cx="11755636" cy="839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Join Us in Transforming Healthcare</a:t>
            </a:r>
            <a:endParaRPr lang="en-US" sz="5250" dirty="0"/>
          </a:p>
        </p:txBody>
      </p:sp>
      <p:sp>
        <p:nvSpPr>
          <p:cNvPr id="16" name="Text 11"/>
          <p:cNvSpPr/>
          <p:nvPr/>
        </p:nvSpPr>
        <p:spPr>
          <a:xfrm>
            <a:off x="680918" y="6868716"/>
            <a:ext cx="13268563" cy="622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invite healthcare institutions, researchers, and technology partners to collaborate in deploying and continuously improving AI-powered diagnostic tools that make quality healthcare accessible to all communities globally.</a:t>
            </a:r>
            <a:endParaRPr lang="en-US" sz="1500" dirty="0"/>
          </a:p>
        </p:txBody>
      </p:sp>
      <p:sp>
        <p:nvSpPr>
          <p:cNvPr id="17" name="Rectangles 16"/>
          <p:cNvSpPr/>
          <p:nvPr/>
        </p:nvSpPr>
        <p:spPr>
          <a:xfrm>
            <a:off x="12436475" y="7686040"/>
            <a:ext cx="2091055" cy="4324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512" y="372070"/>
            <a:ext cx="6246971" cy="422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 to Pneumonia Detection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3512" y="1119426"/>
            <a:ext cx="6676668" cy="6490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Pneumonia remains one of the leading causes of mortality worldwide, particularly amongst children and elderly populations. Early and accurate diagnosis is absolutely critical for effective treatment and improved patient outcomes.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3512" y="1890117"/>
            <a:ext cx="6676668" cy="4326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Chest X-rays serve as the primary diagnostic tool, but they require expert radiological analysis which can be time-consuming and subject to human variability.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221" y="794941"/>
            <a:ext cx="6676668" cy="667666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73512" y="8130897"/>
            <a:ext cx="4470916" cy="1335762"/>
          </a:xfrm>
          <a:prstGeom prst="roundRect">
            <a:avLst>
              <a:gd name="adj" fmla="val 425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6387" y="8273772"/>
            <a:ext cx="405884" cy="405884"/>
          </a:xfrm>
          <a:prstGeom prst="roundRect">
            <a:avLst>
              <a:gd name="adj" fmla="val 22526351"/>
            </a:avLst>
          </a:prstGeom>
          <a:solidFill>
            <a:srgbClr val="FFAD94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948" y="8385334"/>
            <a:ext cx="182642" cy="1826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6387" y="8814911"/>
            <a:ext cx="1996440" cy="2114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Global Health Challenge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6387" y="9107448"/>
            <a:ext cx="4185166" cy="2163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mortality rates demand rapid diagnosis</a:t>
            </a:r>
            <a:endParaRPr lang="en-US" sz="1050" dirty="0"/>
          </a:p>
        </p:txBody>
      </p:sp>
      <p:sp>
        <p:nvSpPr>
          <p:cNvPr id="11" name="Shape 7"/>
          <p:cNvSpPr/>
          <p:nvPr/>
        </p:nvSpPr>
        <p:spPr>
          <a:xfrm>
            <a:off x="5079683" y="8130897"/>
            <a:ext cx="4470916" cy="1335762"/>
          </a:xfrm>
          <a:prstGeom prst="roundRect">
            <a:avLst>
              <a:gd name="adj" fmla="val 425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222558" y="8273772"/>
            <a:ext cx="405884" cy="405884"/>
          </a:xfrm>
          <a:prstGeom prst="roundRect">
            <a:avLst>
              <a:gd name="adj" fmla="val 22526351"/>
            </a:avLst>
          </a:prstGeom>
          <a:solidFill>
            <a:srgbClr val="FFAD94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119" y="8385334"/>
            <a:ext cx="182642" cy="1826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222558" y="8814911"/>
            <a:ext cx="2111573" cy="2114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Expert Analysis Required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5222558" y="9107448"/>
            <a:ext cx="4185166" cy="2163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methods rely on specialist availability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9685853" y="8130897"/>
            <a:ext cx="4470916" cy="1335762"/>
          </a:xfrm>
          <a:prstGeom prst="roundRect">
            <a:avLst>
              <a:gd name="adj" fmla="val 425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28728" y="8273772"/>
            <a:ext cx="405884" cy="405884"/>
          </a:xfrm>
          <a:prstGeom prst="roundRect">
            <a:avLst>
              <a:gd name="adj" fmla="val 22526351"/>
            </a:avLst>
          </a:prstGeom>
          <a:solidFill>
            <a:srgbClr val="FFAD94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0290" y="8385334"/>
            <a:ext cx="182642" cy="18264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28728" y="8814911"/>
            <a:ext cx="1719620" cy="2114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AI-Powered Solution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9828728" y="9107448"/>
            <a:ext cx="4185166" cy="2163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detection using deep learning technology</a:t>
            </a:r>
            <a:endParaRPr lang="en-US" sz="1050" dirty="0"/>
          </a:p>
        </p:txBody>
      </p:sp>
      <p:sp>
        <p:nvSpPr>
          <p:cNvPr id="21" name="Rectangles 20"/>
          <p:cNvSpPr/>
          <p:nvPr/>
        </p:nvSpPr>
        <p:spPr>
          <a:xfrm>
            <a:off x="12745085" y="7682865"/>
            <a:ext cx="1833880" cy="4483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519946"/>
            <a:ext cx="7352586" cy="5907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and Problem Statement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1749" y="1394341"/>
            <a:ext cx="7820501" cy="1437442"/>
          </a:xfrm>
          <a:prstGeom prst="roundRect">
            <a:avLst>
              <a:gd name="adj" fmla="val 763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8889" y="1394341"/>
            <a:ext cx="91440" cy="1437442"/>
          </a:xfrm>
          <a:prstGeom prst="roundRect">
            <a:avLst>
              <a:gd name="adj" fmla="val 86849"/>
            </a:avLst>
          </a:prstGeom>
          <a:solidFill>
            <a:srgbClr val="FFAD94"/>
          </a:solidFill>
        </p:spPr>
      </p:sp>
      <p:sp>
        <p:nvSpPr>
          <p:cNvPr id="6" name="Text 3"/>
          <p:cNvSpPr/>
          <p:nvPr/>
        </p:nvSpPr>
        <p:spPr>
          <a:xfrm>
            <a:off x="942261" y="1606272"/>
            <a:ext cx="2363510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Source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2261" y="2015014"/>
            <a:ext cx="7328059" cy="6048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Chest X-Ray Images dataset from Kaggle containing labelled Normal and Pneumonia cases for supervised learning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1749" y="3020854"/>
            <a:ext cx="7820501" cy="1437442"/>
          </a:xfrm>
          <a:prstGeom prst="roundRect">
            <a:avLst>
              <a:gd name="adj" fmla="val 763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8889" y="3020854"/>
            <a:ext cx="91440" cy="1437442"/>
          </a:xfrm>
          <a:prstGeom prst="roundRect">
            <a:avLst>
              <a:gd name="adj" fmla="val 86849"/>
            </a:avLst>
          </a:prstGeom>
          <a:solidFill>
            <a:srgbClr val="FFAD94"/>
          </a:solidFill>
        </p:spPr>
      </p:sp>
      <p:sp>
        <p:nvSpPr>
          <p:cNvPr id="10" name="Text 7"/>
          <p:cNvSpPr/>
          <p:nvPr/>
        </p:nvSpPr>
        <p:spPr>
          <a:xfrm>
            <a:off x="942261" y="3232785"/>
            <a:ext cx="2363510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Size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42261" y="3641527"/>
            <a:ext cx="7328059" cy="6048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Approximately 5,800 high-quality chest X-ray images split into training, validation, and testing sets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1749" y="4647367"/>
            <a:ext cx="7820501" cy="1437442"/>
          </a:xfrm>
          <a:prstGeom prst="roundRect">
            <a:avLst>
              <a:gd name="adj" fmla="val 763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8889" y="4647367"/>
            <a:ext cx="91440" cy="1437442"/>
          </a:xfrm>
          <a:prstGeom prst="roundRect">
            <a:avLst>
              <a:gd name="adj" fmla="val 86849"/>
            </a:avLst>
          </a:prstGeom>
          <a:solidFill>
            <a:srgbClr val="FFAD94"/>
          </a:solidFill>
        </p:spPr>
      </p:sp>
      <p:sp>
        <p:nvSpPr>
          <p:cNvPr id="14" name="Text 11"/>
          <p:cNvSpPr/>
          <p:nvPr/>
        </p:nvSpPr>
        <p:spPr>
          <a:xfrm>
            <a:off x="942261" y="4859298"/>
            <a:ext cx="2799993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Classification Challenge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42261" y="5268039"/>
            <a:ext cx="7328059" cy="6048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Accurately distinguish between pneumonia-affected lungs and healthy lung tissue in radiographic images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1749" y="6273879"/>
            <a:ext cx="7820501" cy="1437442"/>
          </a:xfrm>
          <a:prstGeom prst="roundRect">
            <a:avLst>
              <a:gd name="adj" fmla="val 763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38889" y="6273879"/>
            <a:ext cx="91440" cy="1437442"/>
          </a:xfrm>
          <a:prstGeom prst="roundRect">
            <a:avLst>
              <a:gd name="adj" fmla="val 86849"/>
            </a:avLst>
          </a:prstGeom>
          <a:solidFill>
            <a:srgbClr val="FFAD94"/>
          </a:solidFill>
        </p:spPr>
      </p:sp>
      <p:sp>
        <p:nvSpPr>
          <p:cNvPr id="18" name="Text 15"/>
          <p:cNvSpPr/>
          <p:nvPr/>
        </p:nvSpPr>
        <p:spPr>
          <a:xfrm>
            <a:off x="942261" y="6485811"/>
            <a:ext cx="2363510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Goal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42261" y="6894552"/>
            <a:ext cx="7328059" cy="6048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reliable, robust model to assist radiologists and healthcare workers in rapid diagnosis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875" y="637818"/>
            <a:ext cx="8635365" cy="635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Deep Learning Model Architecture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1875" y="1781770"/>
            <a:ext cx="6478429" cy="3813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Built with Python &amp; Advanced Frameworks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1875" y="2366486"/>
            <a:ext cx="7725489" cy="65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 leverages powerful deep learning frameworks including PyTorch and TensorFlow to construct a sophisticated image classification system.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1875" y="3245763"/>
            <a:ext cx="203359" cy="254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11875" y="3568541"/>
            <a:ext cx="3761065" cy="22860"/>
          </a:xfrm>
          <a:prstGeom prst="rect">
            <a:avLst/>
          </a:prstGeom>
          <a:solidFill>
            <a:srgbClr val="FFAD94"/>
          </a:solidFill>
        </p:spPr>
      </p:sp>
      <p:sp>
        <p:nvSpPr>
          <p:cNvPr id="7" name="Text 5"/>
          <p:cNvSpPr/>
          <p:nvPr/>
        </p:nvSpPr>
        <p:spPr>
          <a:xfrm>
            <a:off x="711875" y="3715941"/>
            <a:ext cx="3212663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 CNN Architecture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875" y="4236958"/>
            <a:ext cx="3761065" cy="9758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Three convolutional layers with max pooling, followed by fully connected dense layers for feature extraction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676299" y="3245763"/>
            <a:ext cx="203359" cy="254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676299" y="3568541"/>
            <a:ext cx="3761065" cy="22860"/>
          </a:xfrm>
          <a:prstGeom prst="rect">
            <a:avLst/>
          </a:prstGeom>
          <a:solidFill>
            <a:srgbClr val="FFAD94"/>
          </a:solidFill>
        </p:spPr>
      </p:sp>
      <p:sp>
        <p:nvSpPr>
          <p:cNvPr id="11" name="Text 9"/>
          <p:cNvSpPr/>
          <p:nvPr/>
        </p:nvSpPr>
        <p:spPr>
          <a:xfrm>
            <a:off x="4676299" y="3715941"/>
            <a:ext cx="2542461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Transfer Learning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4676299" y="4236958"/>
            <a:ext cx="3761065" cy="9758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Pre-trained models like VGG16 and Inception-V3 provide superior accuracy through knowledge transfer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1875" y="5568672"/>
            <a:ext cx="203359" cy="254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1875" y="5891451"/>
            <a:ext cx="7725489" cy="22860"/>
          </a:xfrm>
          <a:prstGeom prst="rect">
            <a:avLst/>
          </a:prstGeom>
          <a:solidFill>
            <a:srgbClr val="FFAD94"/>
          </a:solidFill>
        </p:spPr>
      </p:sp>
      <p:sp>
        <p:nvSpPr>
          <p:cNvPr id="15" name="Text 13"/>
          <p:cNvSpPr/>
          <p:nvPr/>
        </p:nvSpPr>
        <p:spPr>
          <a:xfrm>
            <a:off x="711875" y="6038850"/>
            <a:ext cx="2542461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Preprocessing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11875" y="6559868"/>
            <a:ext cx="7725489" cy="65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 resizing, normalisation, and augmentation techniques including rotation and flipping enhance model robustness</a:t>
            </a:r>
            <a:endParaRPr lang="en-US" sz="16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1237" y="1807131"/>
            <a:ext cx="4984909" cy="4984909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12694285" y="7609205"/>
            <a:ext cx="1820545" cy="56070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465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 Training &amp;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95719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90%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927515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Training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77226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during model learning phase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895719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92%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927515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Testing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77226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on unseen data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895719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927515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41793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Accuracy, Recall, Precision, AUC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753219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confusion matrix analysis demonstrates the model's strong capability in detecting pneumonia cases whilst minimising false negatives. Model checkpoints are systematically saved throughout training for seamless deployment and future fine-tuning.</a:t>
            </a:r>
            <a:endParaRPr lang="en-US" sz="1750" dirty="0"/>
          </a:p>
        </p:txBody>
      </p:sp>
      <p:sp>
        <p:nvSpPr>
          <p:cNvPr id="15" name="Rectangles 14"/>
          <p:cNvSpPr/>
          <p:nvPr/>
        </p:nvSpPr>
        <p:spPr>
          <a:xfrm>
            <a:off x="12719685" y="7647305"/>
            <a:ext cx="1820545" cy="58229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085" y="382667"/>
            <a:ext cx="4424601" cy="434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Web Application Interface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7085" y="1165503"/>
            <a:ext cx="3246715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Modern Frontend Technologies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085" y="1565672"/>
            <a:ext cx="6658332" cy="445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application features a responsive, intuitive interface built with HTML5 and CSS3, ensuring accessibility across all devices and screen sizes.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7085" y="2136219"/>
            <a:ext cx="6658332" cy="445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JavaScript powers the interactive elements, handling secure image uploads, input validation, and asynchronous communication with the backend server.</a:t>
            </a:r>
            <a:endParaRPr lang="en-US" sz="1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3" y="610116"/>
            <a:ext cx="6658332" cy="665833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85" y="8154353"/>
            <a:ext cx="4551998" cy="5567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6269" y="8850273"/>
            <a:ext cx="1739741" cy="217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Image Upload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26269" y="9151144"/>
            <a:ext cx="4273629" cy="2226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drag-and-drop interface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82" y="8154353"/>
            <a:ext cx="4552117" cy="5567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78266" y="8850273"/>
            <a:ext cx="1739741" cy="217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Validation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178266" y="9151144"/>
            <a:ext cx="4273748" cy="2226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file type and size checking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199" y="8154353"/>
            <a:ext cx="4552117" cy="5567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30383" y="8850273"/>
            <a:ext cx="1739741" cy="217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Prediction Display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9730383" y="9151144"/>
            <a:ext cx="4273748" cy="2226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results with confidence scores</a:t>
            </a:r>
            <a:endParaRPr lang="en-US" sz="1050" dirty="0"/>
          </a:p>
        </p:txBody>
      </p:sp>
      <p:sp>
        <p:nvSpPr>
          <p:cNvPr id="17" name="Rectangles 16"/>
          <p:cNvSpPr/>
          <p:nvPr/>
        </p:nvSpPr>
        <p:spPr>
          <a:xfrm>
            <a:off x="12757785" y="7761605"/>
            <a:ext cx="1757045" cy="39306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677" y="512921"/>
            <a:ext cx="7842647" cy="116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 Integration &amp; Deployment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59750" y="1953816"/>
            <a:ext cx="22860" cy="4168735"/>
          </a:xfrm>
          <a:prstGeom prst="roundRect">
            <a:avLst>
              <a:gd name="adj" fmla="val 341586"/>
            </a:avLst>
          </a:prstGeom>
          <a:solidFill>
            <a:srgbClr val="E5BEB2"/>
          </a:solidFill>
        </p:spPr>
      </p:sp>
      <p:sp>
        <p:nvSpPr>
          <p:cNvPr id="5" name="Shape 2"/>
          <p:cNvSpPr/>
          <p:nvPr/>
        </p:nvSpPr>
        <p:spPr>
          <a:xfrm>
            <a:off x="1046024" y="2151459"/>
            <a:ext cx="557689" cy="22860"/>
          </a:xfrm>
          <a:prstGeom prst="roundRect">
            <a:avLst>
              <a:gd name="adj" fmla="val 341586"/>
            </a:avLst>
          </a:prstGeom>
          <a:solidFill>
            <a:srgbClr val="E5BEB2"/>
          </a:solidFill>
        </p:spPr>
      </p:sp>
      <p:sp>
        <p:nvSpPr>
          <p:cNvPr id="6" name="Shape 3"/>
          <p:cNvSpPr/>
          <p:nvPr/>
        </p:nvSpPr>
        <p:spPr>
          <a:xfrm>
            <a:off x="650617" y="1953816"/>
            <a:ext cx="418267" cy="41826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0269" y="1988641"/>
            <a:ext cx="278844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789390" y="2017633"/>
            <a:ext cx="2323981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Frontend Upload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789390" y="2419588"/>
            <a:ext cx="6703933" cy="297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submits chest X-ray image through browser interface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46024" y="3286601"/>
            <a:ext cx="557689" cy="22860"/>
          </a:xfrm>
          <a:prstGeom prst="roundRect">
            <a:avLst>
              <a:gd name="adj" fmla="val 341586"/>
            </a:avLst>
          </a:prstGeom>
          <a:solidFill>
            <a:srgbClr val="E5BEB2"/>
          </a:solidFill>
        </p:spPr>
      </p:sp>
      <p:sp>
        <p:nvSpPr>
          <p:cNvPr id="11" name="Shape 8"/>
          <p:cNvSpPr/>
          <p:nvPr/>
        </p:nvSpPr>
        <p:spPr>
          <a:xfrm>
            <a:off x="650617" y="3088958"/>
            <a:ext cx="418267" cy="41826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0269" y="3123783"/>
            <a:ext cx="278844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789390" y="3152775"/>
            <a:ext cx="2323981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API Communication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789390" y="3554730"/>
            <a:ext cx="6703933" cy="297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 transmitted securely to Flask/Streamlit backend server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46024" y="4421743"/>
            <a:ext cx="557689" cy="22860"/>
          </a:xfrm>
          <a:prstGeom prst="roundRect">
            <a:avLst>
              <a:gd name="adj" fmla="val 341586"/>
            </a:avLst>
          </a:prstGeom>
          <a:solidFill>
            <a:srgbClr val="E5BEB2"/>
          </a:solidFill>
        </p:spPr>
      </p:sp>
      <p:sp>
        <p:nvSpPr>
          <p:cNvPr id="16" name="Shape 13"/>
          <p:cNvSpPr/>
          <p:nvPr/>
        </p:nvSpPr>
        <p:spPr>
          <a:xfrm>
            <a:off x="650617" y="4224099"/>
            <a:ext cx="418267" cy="41826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0269" y="4258925"/>
            <a:ext cx="278844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789390" y="4287917"/>
            <a:ext cx="2323981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 Inference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789390" y="4689872"/>
            <a:ext cx="6703933" cy="297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model processes image and generates prediction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046024" y="5556885"/>
            <a:ext cx="557689" cy="22860"/>
          </a:xfrm>
          <a:prstGeom prst="roundRect">
            <a:avLst>
              <a:gd name="adj" fmla="val 341586"/>
            </a:avLst>
          </a:prstGeom>
          <a:solidFill>
            <a:srgbClr val="E5BEB2"/>
          </a:solidFill>
        </p:spPr>
      </p:sp>
      <p:sp>
        <p:nvSpPr>
          <p:cNvPr id="21" name="Shape 18"/>
          <p:cNvSpPr/>
          <p:nvPr/>
        </p:nvSpPr>
        <p:spPr>
          <a:xfrm>
            <a:off x="650617" y="5359241"/>
            <a:ext cx="418267" cy="41826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0269" y="5394067"/>
            <a:ext cx="278844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789390" y="5423059"/>
            <a:ext cx="2323981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Result Delivery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789390" y="5825014"/>
            <a:ext cx="6703933" cy="297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Classification result returned with confidence metrics</a:t>
            </a:r>
            <a:endParaRPr lang="en-US" sz="1450" dirty="0"/>
          </a:p>
        </p:txBody>
      </p:sp>
      <p:sp>
        <p:nvSpPr>
          <p:cNvPr id="25" name="Shape 22"/>
          <p:cNvSpPr/>
          <p:nvPr/>
        </p:nvSpPr>
        <p:spPr>
          <a:xfrm>
            <a:off x="650677" y="6331625"/>
            <a:ext cx="7842647" cy="1385054"/>
          </a:xfrm>
          <a:prstGeom prst="roundRect">
            <a:avLst>
              <a:gd name="adj" fmla="val 5638"/>
            </a:avLst>
          </a:prstGeom>
          <a:solidFill>
            <a:srgbClr val="FFC4B3"/>
          </a:solidFill>
        </p:spPr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33" y="6622256"/>
            <a:ext cx="232291" cy="185857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1254681" y="6563916"/>
            <a:ext cx="7052786" cy="8926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 First:</a:t>
            </a: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 medical images are handled with AES-256 encryption to ensure patient privacy and full compliance with healthcare data protection regulations including HIPAA standards.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143" y="452676"/>
            <a:ext cx="5960983" cy="5143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Live Demo &amp; User Experience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43" y="1398984"/>
            <a:ext cx="5844302" cy="58443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29544" y="1378387"/>
            <a:ext cx="4639389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Designed for Healthcare Professionals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29544" y="1851541"/>
            <a:ext cx="7232213" cy="5267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application provides a simple, intuitive interface tailored for both medical professionals and patients seeking preliminary screening.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829544" y="2526387"/>
            <a:ext cx="7232213" cy="263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chest X-ray images instantly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829544" y="2847261"/>
            <a:ext cx="7232213" cy="263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pneumonia predictions within seconds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829544" y="3168134"/>
            <a:ext cx="7232213" cy="263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detailed probability scores and diagnostic suggestions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829544" y="3489008"/>
            <a:ext cx="7232213" cy="263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comprehensive result history and reports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76143" y="7613571"/>
            <a:ext cx="4382929" cy="1226939"/>
          </a:xfrm>
          <a:prstGeom prst="roundRect">
            <a:avLst>
              <a:gd name="adj" fmla="val 563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308" y="7785735"/>
            <a:ext cx="2057638" cy="2571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Rapid Analysis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8308" y="8141613"/>
            <a:ext cx="4038600" cy="5267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 delivered in under 5 seconds per X-ray image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123617" y="7613571"/>
            <a:ext cx="4383048" cy="1226939"/>
          </a:xfrm>
          <a:prstGeom prst="roundRect">
            <a:avLst>
              <a:gd name="adj" fmla="val 563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295781" y="7785735"/>
            <a:ext cx="2057638" cy="2571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 Feedback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295781" y="8141613"/>
            <a:ext cx="4038719" cy="5267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probability scores with colour-coded confidence indicators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9843929" y="7613571"/>
            <a:ext cx="4383048" cy="1226939"/>
          </a:xfrm>
          <a:prstGeom prst="roundRect">
            <a:avLst>
              <a:gd name="adj" fmla="val 563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43373" y="7785735"/>
            <a:ext cx="2057638" cy="2571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Ready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022840" y="8042910"/>
            <a:ext cx="4038600" cy="6254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supports mobile apps and batch processing capabilities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359" y="859274"/>
            <a:ext cx="7329130" cy="5217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Challenges &amp; Future Enhancements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4359" y="1798320"/>
            <a:ext cx="2504837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Current Challenges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584359" y="2299216"/>
            <a:ext cx="6527125" cy="1074539"/>
          </a:xfrm>
          <a:prstGeom prst="roundRect">
            <a:avLst>
              <a:gd name="adj" fmla="val 6527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144" y="2489002"/>
            <a:ext cx="2087285" cy="2608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Imbalance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74144" y="2916793"/>
            <a:ext cx="6147554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Unequal distribution of pneumonia vs normal cases affects training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584359" y="3540681"/>
            <a:ext cx="6527125" cy="1074539"/>
          </a:xfrm>
          <a:prstGeom prst="roundRect">
            <a:avLst>
              <a:gd name="adj" fmla="val 6527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4144" y="3730466"/>
            <a:ext cx="2087285" cy="2608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False Negatives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74144" y="4158258"/>
            <a:ext cx="6147554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cases require zero tolerance for missed diagnoses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84359" y="4782145"/>
            <a:ext cx="6527125" cy="1074539"/>
          </a:xfrm>
          <a:prstGeom prst="roundRect">
            <a:avLst>
              <a:gd name="adj" fmla="val 6527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74144" y="4971931"/>
            <a:ext cx="2087285" cy="2608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Generalisation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4144" y="5399723"/>
            <a:ext cx="6147554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performance across diverse patient populations and X-ray equipment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26536" y="1798320"/>
            <a:ext cx="3762851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Development Roadmap</a:t>
            </a:r>
            <a:endParaRPr lang="en-US" sz="1950" dirty="0"/>
          </a:p>
        </p:txBody>
      </p:sp>
      <p:sp>
        <p:nvSpPr>
          <p:cNvPr id="14" name="Shape 12"/>
          <p:cNvSpPr/>
          <p:nvPr/>
        </p:nvSpPr>
        <p:spPr>
          <a:xfrm>
            <a:off x="7693462" y="2549604"/>
            <a:ext cx="166926" cy="778312"/>
          </a:xfrm>
          <a:prstGeom prst="roundRect">
            <a:avLst>
              <a:gd name="adj" fmla="val 4201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526536" y="2440067"/>
            <a:ext cx="500896" cy="500896"/>
          </a:xfrm>
          <a:prstGeom prst="roundRect">
            <a:avLst>
              <a:gd name="adj" fmla="val 9127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51790" y="2565321"/>
            <a:ext cx="250388" cy="25038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194358" y="2466142"/>
            <a:ext cx="2136219" cy="2608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Vision Transformers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194358" y="2893933"/>
            <a:ext cx="5859304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ViT architecture for enhanced feature extraction capabilities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7943850" y="3745349"/>
            <a:ext cx="166926" cy="778312"/>
          </a:xfrm>
          <a:prstGeom prst="roundRect">
            <a:avLst>
              <a:gd name="adj" fmla="val 4201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776924" y="3635812"/>
            <a:ext cx="500896" cy="500896"/>
          </a:xfrm>
          <a:prstGeom prst="roundRect">
            <a:avLst>
              <a:gd name="adj" fmla="val 9127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178" y="3761065"/>
            <a:ext cx="250388" cy="25038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444746" y="3661886"/>
            <a:ext cx="2087285" cy="2608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Expansion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8444746" y="4089678"/>
            <a:ext cx="5608915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 diverse demographics and imaging equipment for robustness</a:t>
            </a:r>
            <a:endParaRPr lang="en-US" sz="1300" dirty="0"/>
          </a:p>
        </p:txBody>
      </p:sp>
      <p:sp>
        <p:nvSpPr>
          <p:cNvPr id="24" name="Shape 20"/>
          <p:cNvSpPr/>
          <p:nvPr/>
        </p:nvSpPr>
        <p:spPr>
          <a:xfrm>
            <a:off x="8194358" y="4941094"/>
            <a:ext cx="166926" cy="778312"/>
          </a:xfrm>
          <a:prstGeom prst="roundRect">
            <a:avLst>
              <a:gd name="adj" fmla="val 4201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5" name="Shape 21"/>
          <p:cNvSpPr/>
          <p:nvPr/>
        </p:nvSpPr>
        <p:spPr>
          <a:xfrm>
            <a:off x="8027432" y="4831556"/>
            <a:ext cx="500896" cy="500896"/>
          </a:xfrm>
          <a:prstGeom prst="roundRect">
            <a:avLst>
              <a:gd name="adj" fmla="val 9127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2686" y="4956810"/>
            <a:ext cx="250388" cy="250388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8695253" y="4857631"/>
            <a:ext cx="2087285" cy="2608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Edge Deployment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8695253" y="5285423"/>
            <a:ext cx="5358408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Optimise model for faster inference on resource-constrained devices</a:t>
            </a:r>
            <a:endParaRPr lang="en-US" sz="1300" dirty="0"/>
          </a:p>
        </p:txBody>
      </p:sp>
      <p:sp>
        <p:nvSpPr>
          <p:cNvPr id="29" name="Shape 24"/>
          <p:cNvSpPr/>
          <p:nvPr/>
        </p:nvSpPr>
        <p:spPr>
          <a:xfrm>
            <a:off x="8444865" y="6136838"/>
            <a:ext cx="166926" cy="1045488"/>
          </a:xfrm>
          <a:prstGeom prst="roundRect">
            <a:avLst>
              <a:gd name="adj" fmla="val 4201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30" name="Shape 25"/>
          <p:cNvSpPr/>
          <p:nvPr/>
        </p:nvSpPr>
        <p:spPr>
          <a:xfrm>
            <a:off x="8277939" y="6027301"/>
            <a:ext cx="500896" cy="500896"/>
          </a:xfrm>
          <a:prstGeom prst="roundRect">
            <a:avLst>
              <a:gd name="adj" fmla="val 9127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03193" y="6152555"/>
            <a:ext cx="250388" cy="250388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8945761" y="6053376"/>
            <a:ext cx="2087285" cy="2608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Mobile Application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8945761" y="6481167"/>
            <a:ext cx="5107900" cy="534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cross-platform mobile app with offline diagnostic capabilities</a:t>
            </a:r>
            <a:endParaRPr lang="en-US" sz="1300" dirty="0"/>
          </a:p>
        </p:txBody>
      </p:sp>
      <p:sp>
        <p:nvSpPr>
          <p:cNvPr id="34" name="Rectangles 33"/>
          <p:cNvSpPr/>
          <p:nvPr/>
        </p:nvSpPr>
        <p:spPr>
          <a:xfrm>
            <a:off x="12783185" y="7507605"/>
            <a:ext cx="1718945" cy="62357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5492</Words>
  <Application>WPS Presentation</Application>
  <PresentationFormat>On-screen Show (16:9)</PresentationFormat>
  <Paragraphs>214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Merriweather Bold</vt:lpstr>
      <vt:lpstr>Segoe Print</vt:lpstr>
      <vt:lpstr>Merriweather Bold</vt:lpstr>
      <vt:lpstr>Merriweather Bold</vt:lpstr>
      <vt:lpstr>Open Sans</vt:lpstr>
      <vt:lpstr>Open Sans</vt:lpstr>
      <vt:lpstr>Open Sans</vt:lpstr>
      <vt:lpstr>Merriweather Light</vt:lpstr>
      <vt:lpstr>Merriweather Light</vt:lpstr>
      <vt:lpstr>Merriweather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ombho</cp:lastModifiedBy>
  <cp:revision>3</cp:revision>
  <dcterms:created xsi:type="dcterms:W3CDTF">2025-11-13T16:59:00Z</dcterms:created>
  <dcterms:modified xsi:type="dcterms:W3CDTF">2025-11-13T17:07:19Z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15AC668D35104CB194AC2F660F4D3532_12</vt:lpwstr>
  </property>
  <property fmtid="{D5CDD505-2E9C-101B-9397-08002B2CF9AE}" pid="3" name="KSOProductBuildVer">
    <vt:lpwstr>1033-12.2.0.23155</vt:lpwstr>
  </property>
</Properties>
</file>